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4" r:id="rId4"/>
    <p:sldId id="265" r:id="rId5"/>
    <p:sldId id="262" r:id="rId6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929" autoAdjust="0"/>
  </p:normalViewPr>
  <p:slideViewPr>
    <p:cSldViewPr>
      <p:cViewPr>
        <p:scale>
          <a:sx n="66" d="100"/>
          <a:sy n="66" d="100"/>
        </p:scale>
        <p:origin x="2285" y="-1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9A84B-8D71-48E4-B6FF-84C607D1DEBD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E2861-5BB5-4759-BD6E-7A5313FE1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289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E2861-5BB5-4759-BD6E-7A5313FE142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9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CB5AD-4903-4DA7-9A32-BEB9B3946B90}" type="datetimeFigureOut">
              <a:rPr lang="ko-KR" altLang="en-US" smtClean="0"/>
              <a:pPr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9F958-9604-4084-8366-38B80873FC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2.jpe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e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jpe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811" y="-13583"/>
            <a:ext cx="686042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620688" y="899592"/>
            <a:ext cx="3059404" cy="438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VIP(</a:t>
            </a:r>
            <a:r>
              <a:rPr lang="en-US" altLang="ko-KR" sz="1200" dirty="0">
                <a:solidFill>
                  <a:schemeClr val="tx1"/>
                </a:solidFill>
              </a:rPr>
              <a:t>Visual Information Protector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5695" y="2219578"/>
            <a:ext cx="5688632" cy="5976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0CB1F9-7A2A-48D7-ABED-9FE5E8971170}"/>
              </a:ext>
            </a:extLst>
          </p:cNvPr>
          <p:cNvSpPr/>
          <p:nvPr/>
        </p:nvSpPr>
        <p:spPr>
          <a:xfrm>
            <a:off x="620688" y="1360215"/>
            <a:ext cx="3888433" cy="331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</a:rPr>
              <a:t>팀명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세종몰빵</a:t>
            </a:r>
            <a:r>
              <a:rPr lang="en-US" altLang="ko-KR" sz="1200" dirty="0">
                <a:solidFill>
                  <a:schemeClr val="tx1"/>
                </a:solidFill>
              </a:rPr>
              <a:t>  </a:t>
            </a:r>
            <a:r>
              <a:rPr lang="ko-KR" altLang="en-US" sz="1200" dirty="0">
                <a:solidFill>
                  <a:schemeClr val="tx1"/>
                </a:solidFill>
              </a:rPr>
              <a:t>팀원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주영준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이형서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정택규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최준현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ì¸ì¢ëíêµ ë¡ê³ ì ëí ì´ë¯¸ì§ ê²ìê²°ê³¼">
            <a:extLst>
              <a:ext uri="{FF2B5EF4-FFF2-40B4-BE49-F238E27FC236}">
                <a16:creationId xmlns:a16="http://schemas.microsoft.com/office/drawing/2014/main" id="{CA57F511-90B8-4367-AD55-C47280ED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867" y="263094"/>
            <a:ext cx="1600294" cy="70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AD8863B-07A5-496C-996D-49867DFFA09D}"/>
              </a:ext>
            </a:extLst>
          </p:cNvPr>
          <p:cNvSpPr txBox="1"/>
          <p:nvPr/>
        </p:nvSpPr>
        <p:spPr>
          <a:xfrm>
            <a:off x="3762766" y="6026933"/>
            <a:ext cx="2462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딥러닝 모델을 이용하여 얼굴과 차량 번호판에 모자이크 처리를 통한 개인정보 보호  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11F60A-F8C1-4C18-8FD9-E72190AC8C91}"/>
              </a:ext>
            </a:extLst>
          </p:cNvPr>
          <p:cNvSpPr txBox="1"/>
          <p:nvPr/>
        </p:nvSpPr>
        <p:spPr>
          <a:xfrm>
            <a:off x="3762766" y="6924422"/>
            <a:ext cx="229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얼굴 인식과 얼굴 및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번호판 모자이크를 통해 영상 촬영 시 타인의 초상권 침해 방지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53BA25-588E-4A3E-A4E6-829E864195E3}"/>
              </a:ext>
            </a:extLst>
          </p:cNvPr>
          <p:cNvGrpSpPr/>
          <p:nvPr/>
        </p:nvGrpSpPr>
        <p:grpSpPr>
          <a:xfrm>
            <a:off x="1052736" y="2675373"/>
            <a:ext cx="2315628" cy="1466519"/>
            <a:chOff x="3501214" y="5071772"/>
            <a:chExt cx="2647004" cy="1676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5" name="Picture 14" descr="ì´ìê¶ ì¹¨í´ì ëí ì´ë¯¸ì§ ê²ìê²°ê³¼">
              <a:extLst>
                <a:ext uri="{FF2B5EF4-FFF2-40B4-BE49-F238E27FC236}">
                  <a16:creationId xmlns:a16="http://schemas.microsoft.com/office/drawing/2014/main" id="{11B3E0BC-A504-4A0D-82A1-BC51C6B138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" r="4696"/>
            <a:stretch/>
          </p:blipFill>
          <p:spPr bwMode="auto">
            <a:xfrm>
              <a:off x="3501214" y="5071772"/>
              <a:ext cx="2647004" cy="167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9E2B3DC-575B-412F-BF0C-03D283E2B4F5}"/>
                </a:ext>
              </a:extLst>
            </p:cNvPr>
            <p:cNvSpPr/>
            <p:nvPr/>
          </p:nvSpPr>
          <p:spPr>
            <a:xfrm>
              <a:off x="4602041" y="5752703"/>
              <a:ext cx="401610" cy="7114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A54170-4A33-4059-885B-5FF3DC5A0330}"/>
              </a:ext>
            </a:extLst>
          </p:cNvPr>
          <p:cNvSpPr txBox="1"/>
          <p:nvPr/>
        </p:nvSpPr>
        <p:spPr>
          <a:xfrm>
            <a:off x="815180" y="2320007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sz="1400" dirty="0">
                <a:solidFill>
                  <a:schemeClr val="accent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0D894-063E-49DB-A815-AEFA402DEC2A}"/>
              </a:ext>
            </a:extLst>
          </p:cNvPr>
          <p:cNvSpPr/>
          <p:nvPr/>
        </p:nvSpPr>
        <p:spPr>
          <a:xfrm>
            <a:off x="925806" y="4263088"/>
            <a:ext cx="5239498" cy="1533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 fontAlgn="base">
              <a:lnSpc>
                <a:spcPct val="130000"/>
              </a:lnSpc>
            </a:pPr>
            <a:r>
              <a:rPr lang="en-US" altLang="ko-KR" sz="105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CCTV </a:t>
            </a:r>
            <a:r>
              <a:rPr lang="ko-KR" altLang="en-US" sz="105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시장의 규모는 지속적으로 성장해 나가고 있다</a:t>
            </a:r>
            <a:r>
              <a:rPr lang="en-US" altLang="ko-KR" sz="105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CCTV</a:t>
            </a:r>
            <a:r>
              <a:rPr lang="ko-KR" altLang="en-US" sz="105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증가로 인해 범죄예방과 치안 비용 절감의 장점들이 존재하지만 그에 반해 개인정보가 침해되는 사례가 증가되는 단점도 존재한다</a:t>
            </a:r>
            <a:r>
              <a:rPr lang="en-US" altLang="ko-KR" sz="105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이러한 단점을 해결하기 위해 딥러닝 모델을 이용하여 얼굴과 차량 번호판을 모자이크 처리를 통해 개인정보를 보호하고자 하였다</a:t>
            </a:r>
            <a:r>
              <a:rPr lang="en-US" altLang="ko-KR" sz="105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더 나아가 패턴 인식 모델을 이용하여 등록된 인물의 얼굴 인식을 통해 영상 촬영 시 특정인물의 얼굴만 모자이크를 해제하고 타인의 얼굴과 차량번호판은 모자이크를 하여 고의가 아닌 타인의 개인정보 유출을 막는다</a:t>
            </a:r>
            <a:r>
              <a:rPr lang="en-US" altLang="ko-KR" sz="105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05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9563361-BBC0-4D7C-AD9B-3ACE0C69B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172" y="5914784"/>
            <a:ext cx="2292067" cy="14655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FF9909-FDB1-4A00-A08E-E8D638B2E3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161"/>
          <a:stretch/>
        </p:blipFill>
        <p:spPr>
          <a:xfrm>
            <a:off x="1377310" y="6702105"/>
            <a:ext cx="1440095" cy="13262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CB63E1A-61A2-4D16-BE94-F27AFDC89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9638" y="2676692"/>
            <a:ext cx="2653317" cy="1465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EAAF20-87CC-466B-82CE-2BB59EF3FE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5" t="47077" r="28899" b="17600"/>
          <a:stretch/>
        </p:blipFill>
        <p:spPr>
          <a:xfrm>
            <a:off x="2287603" y="5996079"/>
            <a:ext cx="1306466" cy="12407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6859198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CDD7CF-D23E-4A91-B7A2-9A1A1AA0D56A}"/>
              </a:ext>
            </a:extLst>
          </p:cNvPr>
          <p:cNvSpPr/>
          <p:nvPr/>
        </p:nvSpPr>
        <p:spPr>
          <a:xfrm>
            <a:off x="584684" y="2267744"/>
            <a:ext cx="5688632" cy="5976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E36AB1-9B89-490E-A727-56A1603DC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9316A80-BF1F-4477-89E0-EFB27A74A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AD1B85C5-0B01-4F73-AF66-7F1BF18D6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42868940-16ED-488A-A265-DE64D5A5A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56706D-85B0-4185-B952-B87BE09E4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6DB2419E-D427-42D6-A8A8-830CCC354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FC6B6A4-22F7-4A58-83AB-4DFC5CCC8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26A40F1-E864-4BC4-9B79-AF8AC8019DAC}"/>
              </a:ext>
            </a:extLst>
          </p:cNvPr>
          <p:cNvCxnSpPr>
            <a:cxnSpLocks/>
          </p:cNvCxnSpPr>
          <p:nvPr/>
        </p:nvCxnSpPr>
        <p:spPr>
          <a:xfrm>
            <a:off x="2746673" y="2958366"/>
            <a:ext cx="1343138" cy="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" name="내용 개체 틀 2047">
            <a:extLst>
              <a:ext uri="{FF2B5EF4-FFF2-40B4-BE49-F238E27FC236}">
                <a16:creationId xmlns:a16="http://schemas.microsoft.com/office/drawing/2014/main" id="{170EF86B-0005-40D2-A5DC-77601827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6" y="2674817"/>
            <a:ext cx="1904700" cy="1105809"/>
          </a:xfrm>
        </p:spPr>
      </p:pic>
      <p:pic>
        <p:nvPicPr>
          <p:cNvPr id="2054" name="그림 2053">
            <a:extLst>
              <a:ext uri="{FF2B5EF4-FFF2-40B4-BE49-F238E27FC236}">
                <a16:creationId xmlns:a16="http://schemas.microsoft.com/office/drawing/2014/main" id="{E4083FA1-553D-486D-90EF-B7AF652B7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43" y="2712799"/>
            <a:ext cx="1903973" cy="1071867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28AC1A9-9A99-464F-AE7A-28B16B7B4952}"/>
              </a:ext>
            </a:extLst>
          </p:cNvPr>
          <p:cNvCxnSpPr>
            <a:cxnSpLocks/>
          </p:cNvCxnSpPr>
          <p:nvPr/>
        </p:nvCxnSpPr>
        <p:spPr>
          <a:xfrm>
            <a:off x="2734081" y="3329384"/>
            <a:ext cx="1343138" cy="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F4968F8-A0F6-4AC6-AD04-58E0D1ACF8AC}"/>
              </a:ext>
            </a:extLst>
          </p:cNvPr>
          <p:cNvCxnSpPr>
            <a:cxnSpLocks/>
          </p:cNvCxnSpPr>
          <p:nvPr/>
        </p:nvCxnSpPr>
        <p:spPr>
          <a:xfrm>
            <a:off x="2738804" y="3689424"/>
            <a:ext cx="1342637" cy="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2056">
            <a:extLst>
              <a:ext uri="{FF2B5EF4-FFF2-40B4-BE49-F238E27FC236}">
                <a16:creationId xmlns:a16="http://schemas.microsoft.com/office/drawing/2014/main" id="{E9048352-131D-4CAB-82BE-AA4ACD86E4C7}"/>
              </a:ext>
            </a:extLst>
          </p:cNvPr>
          <p:cNvSpPr txBox="1"/>
          <p:nvPr/>
        </p:nvSpPr>
        <p:spPr>
          <a:xfrm>
            <a:off x="2700742" y="2742922"/>
            <a:ext cx="1461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로그인</a:t>
            </a:r>
            <a:r>
              <a:rPr lang="en-US" altLang="ko-KR" sz="800" dirty="0"/>
              <a:t>, </a:t>
            </a:r>
            <a:r>
              <a:rPr lang="ko-KR" altLang="en-US" sz="800" dirty="0"/>
              <a:t>로그아웃</a:t>
            </a:r>
            <a:r>
              <a:rPr lang="en-US" altLang="ko-KR" sz="800" dirty="0"/>
              <a:t>, </a:t>
            </a:r>
            <a:r>
              <a:rPr lang="ko-KR" altLang="en-US" sz="800" dirty="0"/>
              <a:t>회원가입</a:t>
            </a:r>
            <a:endParaRPr lang="en-US" altLang="ko-KR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CC6FC4-B84F-4E0F-9992-4A0F91A196F1}"/>
              </a:ext>
            </a:extLst>
          </p:cNvPr>
          <p:cNvSpPr txBox="1"/>
          <p:nvPr/>
        </p:nvSpPr>
        <p:spPr>
          <a:xfrm>
            <a:off x="2596416" y="3119446"/>
            <a:ext cx="1650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이미지 업로드</a:t>
            </a:r>
            <a:r>
              <a:rPr lang="en-US" altLang="ko-KR" sz="800" dirty="0"/>
              <a:t>, </a:t>
            </a:r>
            <a:r>
              <a:rPr lang="ko-KR" altLang="en-US" sz="800" dirty="0"/>
              <a:t>동영상 업로드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3155F9-D4A0-4F78-8E4A-B84B5F06189B}"/>
              </a:ext>
            </a:extLst>
          </p:cNvPr>
          <p:cNvSpPr txBox="1"/>
          <p:nvPr/>
        </p:nvSpPr>
        <p:spPr>
          <a:xfrm>
            <a:off x="2734081" y="3473980"/>
            <a:ext cx="1352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영상 변환 요청</a:t>
            </a:r>
          </a:p>
        </p:txBody>
      </p:sp>
      <p:pic>
        <p:nvPicPr>
          <p:cNvPr id="31" name="Picture 4" descr="ì¸ì¢ëíêµ ë¡ê³ ì ëí ì´ë¯¸ì§ ê²ìê²°ê³¼">
            <a:extLst>
              <a:ext uri="{FF2B5EF4-FFF2-40B4-BE49-F238E27FC236}">
                <a16:creationId xmlns:a16="http://schemas.microsoft.com/office/drawing/2014/main" id="{17F61A68-676A-4F30-8900-C13763C7F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867" y="263094"/>
            <a:ext cx="1600294" cy="70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Csoportba foglalás 17">
            <a:extLst>
              <a:ext uri="{FF2B5EF4-FFF2-40B4-BE49-F238E27FC236}">
                <a16:creationId xmlns:a16="http://schemas.microsoft.com/office/drawing/2014/main" id="{7ABC11B9-6C7A-40E3-8620-568E48E2D04C}"/>
              </a:ext>
            </a:extLst>
          </p:cNvPr>
          <p:cNvGrpSpPr/>
          <p:nvPr/>
        </p:nvGrpSpPr>
        <p:grpSpPr>
          <a:xfrm>
            <a:off x="-1323528" y="858219"/>
            <a:ext cx="342525" cy="269965"/>
            <a:chOff x="4706939" y="4245528"/>
            <a:chExt cx="407988" cy="411163"/>
          </a:xfrm>
        </p:grpSpPr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DDFC277B-B614-49ED-9E75-92DDA26A4C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6939" y="4245528"/>
              <a:ext cx="407988" cy="411163"/>
            </a:xfrm>
            <a:custGeom>
              <a:avLst/>
              <a:gdLst>
                <a:gd name="T0" fmla="*/ 91 w 109"/>
                <a:gd name="T1" fmla="*/ 46 h 109"/>
                <a:gd name="T2" fmla="*/ 85 w 109"/>
                <a:gd name="T3" fmla="*/ 35 h 109"/>
                <a:gd name="T4" fmla="*/ 92 w 109"/>
                <a:gd name="T5" fmla="*/ 26 h 109"/>
                <a:gd name="T6" fmla="*/ 91 w 109"/>
                <a:gd name="T7" fmla="*/ 16 h 109"/>
                <a:gd name="T8" fmla="*/ 75 w 109"/>
                <a:gd name="T9" fmla="*/ 23 h 109"/>
                <a:gd name="T10" fmla="*/ 62 w 109"/>
                <a:gd name="T11" fmla="*/ 19 h 109"/>
                <a:gd name="T12" fmla="*/ 61 w 109"/>
                <a:gd name="T13" fmla="*/ 7 h 109"/>
                <a:gd name="T14" fmla="*/ 53 w 109"/>
                <a:gd name="T15" fmla="*/ 1 h 109"/>
                <a:gd name="T16" fmla="*/ 46 w 109"/>
                <a:gd name="T17" fmla="*/ 18 h 109"/>
                <a:gd name="T18" fmla="*/ 35 w 109"/>
                <a:gd name="T19" fmla="*/ 24 h 109"/>
                <a:gd name="T20" fmla="*/ 26 w 109"/>
                <a:gd name="T21" fmla="*/ 16 h 109"/>
                <a:gd name="T22" fmla="*/ 16 w 109"/>
                <a:gd name="T23" fmla="*/ 17 h 109"/>
                <a:gd name="T24" fmla="*/ 23 w 109"/>
                <a:gd name="T25" fmla="*/ 34 h 109"/>
                <a:gd name="T26" fmla="*/ 19 w 109"/>
                <a:gd name="T27" fmla="*/ 46 h 109"/>
                <a:gd name="T28" fmla="*/ 7 w 109"/>
                <a:gd name="T29" fmla="*/ 48 h 109"/>
                <a:gd name="T30" fmla="*/ 1 w 109"/>
                <a:gd name="T31" fmla="*/ 55 h 109"/>
                <a:gd name="T32" fmla="*/ 17 w 109"/>
                <a:gd name="T33" fmla="*/ 62 h 109"/>
                <a:gd name="T34" fmla="*/ 23 w 109"/>
                <a:gd name="T35" fmla="*/ 74 h 109"/>
                <a:gd name="T36" fmla="*/ 16 w 109"/>
                <a:gd name="T37" fmla="*/ 83 h 109"/>
                <a:gd name="T38" fmla="*/ 17 w 109"/>
                <a:gd name="T39" fmla="*/ 93 h 109"/>
                <a:gd name="T40" fmla="*/ 34 w 109"/>
                <a:gd name="T41" fmla="*/ 86 h 109"/>
                <a:gd name="T42" fmla="*/ 46 w 109"/>
                <a:gd name="T43" fmla="*/ 90 h 109"/>
                <a:gd name="T44" fmla="*/ 47 w 109"/>
                <a:gd name="T45" fmla="*/ 102 h 109"/>
                <a:gd name="T46" fmla="*/ 55 w 109"/>
                <a:gd name="T47" fmla="*/ 108 h 109"/>
                <a:gd name="T48" fmla="*/ 62 w 109"/>
                <a:gd name="T49" fmla="*/ 91 h 109"/>
                <a:gd name="T50" fmla="*/ 74 w 109"/>
                <a:gd name="T51" fmla="*/ 85 h 109"/>
                <a:gd name="T52" fmla="*/ 83 w 109"/>
                <a:gd name="T53" fmla="*/ 93 h 109"/>
                <a:gd name="T54" fmla="*/ 93 w 109"/>
                <a:gd name="T55" fmla="*/ 92 h 109"/>
                <a:gd name="T56" fmla="*/ 86 w 109"/>
                <a:gd name="T57" fmla="*/ 75 h 109"/>
                <a:gd name="T58" fmla="*/ 90 w 109"/>
                <a:gd name="T59" fmla="*/ 62 h 109"/>
                <a:gd name="T60" fmla="*/ 101 w 109"/>
                <a:gd name="T61" fmla="*/ 61 h 109"/>
                <a:gd name="T62" fmla="*/ 108 w 109"/>
                <a:gd name="T63" fmla="*/ 53 h 109"/>
                <a:gd name="T64" fmla="*/ 54 w 109"/>
                <a:gd name="T65" fmla="*/ 77 h 109"/>
                <a:gd name="T66" fmla="*/ 54 w 109"/>
                <a:gd name="T67" fmla="*/ 32 h 109"/>
                <a:gd name="T68" fmla="*/ 54 w 109"/>
                <a:gd name="T69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109">
                  <a:moveTo>
                    <a:pt x="101" y="48"/>
                  </a:move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0" y="46"/>
                    <a:pt x="90" y="46"/>
                  </a:cubicBezTo>
                  <a:cubicBezTo>
                    <a:pt x="89" y="42"/>
                    <a:pt x="87" y="38"/>
                    <a:pt x="85" y="35"/>
                  </a:cubicBezTo>
                  <a:cubicBezTo>
                    <a:pt x="85" y="35"/>
                    <a:pt x="86" y="34"/>
                    <a:pt x="86" y="34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5" y="23"/>
                    <a:pt x="95" y="19"/>
                    <a:pt x="93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0" y="13"/>
                    <a:pt x="86" y="14"/>
                    <a:pt x="83" y="16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4" y="23"/>
                    <a:pt x="74" y="23"/>
                    <a:pt x="74" y="24"/>
                  </a:cubicBezTo>
                  <a:cubicBezTo>
                    <a:pt x="70" y="21"/>
                    <a:pt x="66" y="20"/>
                    <a:pt x="62" y="19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3"/>
                    <a:pt x="58" y="0"/>
                    <a:pt x="55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0" y="0"/>
                    <a:pt x="48" y="3"/>
                    <a:pt x="47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9"/>
                  </a:cubicBezTo>
                  <a:cubicBezTo>
                    <a:pt x="42" y="20"/>
                    <a:pt x="38" y="21"/>
                    <a:pt x="35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2" y="14"/>
                    <a:pt x="18" y="13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3" y="19"/>
                    <a:pt x="13" y="23"/>
                    <a:pt x="16" y="26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1" y="38"/>
                    <a:pt x="19" y="42"/>
                    <a:pt x="19" y="46"/>
                  </a:cubicBezTo>
                  <a:cubicBezTo>
                    <a:pt x="18" y="46"/>
                    <a:pt x="18" y="46"/>
                    <a:pt x="17" y="4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3" y="48"/>
                    <a:pt x="0" y="51"/>
                    <a:pt x="1" y="53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8"/>
                    <a:pt x="3" y="61"/>
                    <a:pt x="7" y="61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8" y="62"/>
                    <a:pt x="18" y="62"/>
                    <a:pt x="19" y="62"/>
                  </a:cubicBezTo>
                  <a:cubicBezTo>
                    <a:pt x="19" y="67"/>
                    <a:pt x="21" y="70"/>
                    <a:pt x="23" y="74"/>
                  </a:cubicBezTo>
                  <a:cubicBezTo>
                    <a:pt x="23" y="74"/>
                    <a:pt x="23" y="75"/>
                    <a:pt x="23" y="75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13" y="86"/>
                    <a:pt x="13" y="90"/>
                    <a:pt x="16" y="92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8" y="96"/>
                    <a:pt x="22" y="95"/>
                    <a:pt x="26" y="93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5" y="85"/>
                  </a:cubicBezTo>
                  <a:cubicBezTo>
                    <a:pt x="38" y="87"/>
                    <a:pt x="42" y="89"/>
                    <a:pt x="46" y="90"/>
                  </a:cubicBezTo>
                  <a:cubicBezTo>
                    <a:pt x="46" y="90"/>
                    <a:pt x="46" y="91"/>
                    <a:pt x="46" y="91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8" y="106"/>
                    <a:pt x="50" y="109"/>
                    <a:pt x="53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8" y="109"/>
                    <a:pt x="61" y="106"/>
                    <a:pt x="61" y="102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91"/>
                    <a:pt x="62" y="90"/>
                    <a:pt x="62" y="90"/>
                  </a:cubicBezTo>
                  <a:cubicBezTo>
                    <a:pt x="66" y="89"/>
                    <a:pt x="70" y="87"/>
                    <a:pt x="74" y="85"/>
                  </a:cubicBezTo>
                  <a:cubicBezTo>
                    <a:pt x="74" y="86"/>
                    <a:pt x="74" y="86"/>
                    <a:pt x="75" y="86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6" y="95"/>
                    <a:pt x="90" y="96"/>
                    <a:pt x="91" y="93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95" y="90"/>
                    <a:pt x="95" y="86"/>
                    <a:pt x="92" y="83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86" y="75"/>
                    <a:pt x="85" y="74"/>
                    <a:pt x="85" y="74"/>
                  </a:cubicBezTo>
                  <a:cubicBezTo>
                    <a:pt x="87" y="70"/>
                    <a:pt x="89" y="67"/>
                    <a:pt x="90" y="62"/>
                  </a:cubicBezTo>
                  <a:cubicBezTo>
                    <a:pt x="90" y="62"/>
                    <a:pt x="91" y="62"/>
                    <a:pt x="9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6" y="61"/>
                    <a:pt x="109" y="58"/>
                    <a:pt x="108" y="55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9" y="51"/>
                    <a:pt x="106" y="48"/>
                    <a:pt x="101" y="48"/>
                  </a:cubicBezTo>
                  <a:close/>
                  <a:moveTo>
                    <a:pt x="54" y="77"/>
                  </a:moveTo>
                  <a:cubicBezTo>
                    <a:pt x="42" y="77"/>
                    <a:pt x="32" y="67"/>
                    <a:pt x="32" y="54"/>
                  </a:cubicBezTo>
                  <a:cubicBezTo>
                    <a:pt x="32" y="42"/>
                    <a:pt x="42" y="32"/>
                    <a:pt x="54" y="32"/>
                  </a:cubicBezTo>
                  <a:cubicBezTo>
                    <a:pt x="67" y="32"/>
                    <a:pt x="77" y="42"/>
                    <a:pt x="77" y="54"/>
                  </a:cubicBezTo>
                  <a:cubicBezTo>
                    <a:pt x="77" y="67"/>
                    <a:pt x="67" y="77"/>
                    <a:pt x="54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3B69BD49-DAFD-4221-9794-5569BC0F5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6164" y="4401103"/>
              <a:ext cx="104775" cy="101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710C94F-6FA0-4C85-B672-4E9753518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33" y="4428833"/>
            <a:ext cx="1804187" cy="9631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_x236767448" descr="EMB00003e304bbb">
            <a:extLst>
              <a:ext uri="{FF2B5EF4-FFF2-40B4-BE49-F238E27FC236}">
                <a16:creationId xmlns:a16="http://schemas.microsoft.com/office/drawing/2014/main" id="{DC4F9CA9-1E27-4F00-B287-2FC7FE9F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049" y="4425758"/>
            <a:ext cx="1797170" cy="9693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E7A0575-816E-4382-853A-8BE3B2FBA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20587800" descr="EMB00002bcc51bf">
            <a:extLst>
              <a:ext uri="{FF2B5EF4-FFF2-40B4-BE49-F238E27FC236}">
                <a16:creationId xmlns:a16="http://schemas.microsoft.com/office/drawing/2014/main" id="{34B13E84-202A-4161-8E85-44686045B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"/>
          <a:stretch>
            <a:fillRect/>
          </a:stretch>
        </p:blipFill>
        <p:spPr bwMode="auto">
          <a:xfrm>
            <a:off x="4393656" y="4420364"/>
            <a:ext cx="1804187" cy="9800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8ED434-BADF-4B2D-98E2-527AC56BC9F3}"/>
              </a:ext>
            </a:extLst>
          </p:cNvPr>
          <p:cNvSpPr txBox="1"/>
          <p:nvPr/>
        </p:nvSpPr>
        <p:spPr>
          <a:xfrm>
            <a:off x="1065606" y="5403746"/>
            <a:ext cx="10289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로그인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초기화면</a:t>
            </a:r>
            <a:r>
              <a:rPr lang="en-US" altLang="ko-KR" sz="900" b="1" dirty="0"/>
              <a:t>)</a:t>
            </a:r>
            <a:endParaRPr lang="ko-KR" altLang="en-US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3D0298-4EE9-4DCA-A60E-FD667A5AA722}"/>
              </a:ext>
            </a:extLst>
          </p:cNvPr>
          <p:cNvSpPr txBox="1"/>
          <p:nvPr/>
        </p:nvSpPr>
        <p:spPr>
          <a:xfrm>
            <a:off x="2917324" y="5413385"/>
            <a:ext cx="10289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회원가입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C8F12-69CC-456D-9493-9F7DE60C6D9D}"/>
              </a:ext>
            </a:extLst>
          </p:cNvPr>
          <p:cNvSpPr txBox="1"/>
          <p:nvPr/>
        </p:nvSpPr>
        <p:spPr>
          <a:xfrm>
            <a:off x="4761028" y="5421080"/>
            <a:ext cx="10289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회원가입 완료</a:t>
            </a:r>
          </a:p>
        </p:txBody>
      </p:sp>
      <p:pic>
        <p:nvPicPr>
          <p:cNvPr id="37" name="_x236818728" descr="EMB00003e304bc5">
            <a:extLst>
              <a:ext uri="{FF2B5EF4-FFF2-40B4-BE49-F238E27FC236}">
                <a16:creationId xmlns:a16="http://schemas.microsoft.com/office/drawing/2014/main" id="{369B926D-D55D-4294-8685-73A594F8A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"/>
          <a:stretch>
            <a:fillRect/>
          </a:stretch>
        </p:blipFill>
        <p:spPr bwMode="auto">
          <a:xfrm>
            <a:off x="687220" y="6479926"/>
            <a:ext cx="1785769" cy="9800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_x236824008" descr="EMB00003e304bd3">
            <a:extLst>
              <a:ext uri="{FF2B5EF4-FFF2-40B4-BE49-F238E27FC236}">
                <a16:creationId xmlns:a16="http://schemas.microsoft.com/office/drawing/2014/main" id="{4E3A08AD-5E6F-4712-8D13-3D9DEFA5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9" r="17136" b="10240"/>
          <a:stretch>
            <a:fillRect/>
          </a:stretch>
        </p:blipFill>
        <p:spPr bwMode="auto">
          <a:xfrm>
            <a:off x="2531771" y="6481763"/>
            <a:ext cx="1797169" cy="97826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_x230057944" descr="EMB00003e304be1">
            <a:extLst>
              <a:ext uri="{FF2B5EF4-FFF2-40B4-BE49-F238E27FC236}">
                <a16:creationId xmlns:a16="http://schemas.microsoft.com/office/drawing/2014/main" id="{4EF9A72D-2659-4CFB-B509-A3B2998D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 r="14307" b="9967"/>
          <a:stretch>
            <a:fillRect/>
          </a:stretch>
        </p:blipFill>
        <p:spPr bwMode="auto">
          <a:xfrm>
            <a:off x="4387722" y="6483309"/>
            <a:ext cx="1800738" cy="9800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17F5333-C84C-45C2-B5BF-28B7604F9389}"/>
              </a:ext>
            </a:extLst>
          </p:cNvPr>
          <p:cNvSpPr txBox="1"/>
          <p:nvPr/>
        </p:nvSpPr>
        <p:spPr>
          <a:xfrm>
            <a:off x="617953" y="7464776"/>
            <a:ext cx="18531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영상 및 사진 업로드 </a:t>
            </a:r>
            <a:r>
              <a:rPr lang="en-US" altLang="ko-KR" sz="900" b="1" dirty="0"/>
              <a:t>(</a:t>
            </a:r>
            <a:r>
              <a:rPr lang="ko-KR" altLang="en-US" sz="900" b="1" dirty="0" err="1"/>
              <a:t>메인화면</a:t>
            </a:r>
            <a:r>
              <a:rPr lang="en-US" altLang="ko-KR" sz="900" b="1" dirty="0"/>
              <a:t>)</a:t>
            </a:r>
            <a:endParaRPr lang="ko-KR" altLang="en-US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113D8B-A5E3-4C75-9ECC-D083A3C380D6}"/>
              </a:ext>
            </a:extLst>
          </p:cNvPr>
          <p:cNvSpPr txBox="1"/>
          <p:nvPr/>
        </p:nvSpPr>
        <p:spPr>
          <a:xfrm>
            <a:off x="2812189" y="7464380"/>
            <a:ext cx="1234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영상 업로드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C7F5BD-D293-45E6-B3D8-5DE4B5B6729F}"/>
              </a:ext>
            </a:extLst>
          </p:cNvPr>
          <p:cNvSpPr txBox="1"/>
          <p:nvPr/>
        </p:nvSpPr>
        <p:spPr>
          <a:xfrm>
            <a:off x="4609561" y="7472000"/>
            <a:ext cx="1373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개인정보 </a:t>
            </a:r>
            <a:r>
              <a:rPr lang="ko-KR" altLang="en-US" sz="900" b="1" dirty="0" err="1"/>
              <a:t>마스킹</a:t>
            </a:r>
            <a:r>
              <a:rPr lang="ko-KR" altLang="en-US" sz="900" b="1" dirty="0"/>
              <a:t> 완료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BF112A-72A9-4EC4-94E2-FD6C0D6A234E}"/>
              </a:ext>
            </a:extLst>
          </p:cNvPr>
          <p:cNvSpPr txBox="1"/>
          <p:nvPr/>
        </p:nvSpPr>
        <p:spPr>
          <a:xfrm>
            <a:off x="667642" y="7725544"/>
            <a:ext cx="5514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&gt; </a:t>
            </a:r>
            <a:r>
              <a:rPr lang="ko-KR" altLang="en-US" sz="900" dirty="0" err="1"/>
              <a:t>마스킹을</a:t>
            </a:r>
            <a:r>
              <a:rPr lang="ko-KR" altLang="en-US" sz="900" dirty="0"/>
              <a:t> 제외할 대상의 얼굴을 업로드하여 특정 인물의 얼굴을 제외하고 </a:t>
            </a:r>
            <a:r>
              <a:rPr lang="ko-KR" altLang="en-US" sz="900" dirty="0" err="1"/>
              <a:t>마스킹할</a:t>
            </a:r>
            <a:r>
              <a:rPr lang="ko-KR" altLang="en-US" sz="900" dirty="0"/>
              <a:t> 수 있다</a:t>
            </a:r>
            <a:r>
              <a:rPr lang="en-US" altLang="ko-KR" sz="9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DAA40-CF79-4103-A3BF-C68D6CF4AA98}"/>
              </a:ext>
            </a:extLst>
          </p:cNvPr>
          <p:cNvSpPr txBox="1"/>
          <p:nvPr/>
        </p:nvSpPr>
        <p:spPr>
          <a:xfrm>
            <a:off x="692696" y="5617319"/>
            <a:ext cx="495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&gt; </a:t>
            </a:r>
            <a:r>
              <a:rPr lang="ko-KR" altLang="en-US" sz="900" dirty="0"/>
              <a:t>사용자가 직접 동영상을 선택하여 간편하게 영상 변환 가능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&gt; </a:t>
            </a:r>
            <a:r>
              <a:rPr lang="ko-KR" altLang="en-US" sz="900" dirty="0"/>
              <a:t>개인정보 보호 동영상 변환 시스템은 웹 앱을 통해 서비스하는 프로그램이므로 </a:t>
            </a:r>
            <a:endParaRPr lang="en-US" altLang="ko-KR" sz="900" dirty="0"/>
          </a:p>
          <a:p>
            <a:r>
              <a:rPr lang="en-US" altLang="ko-KR" sz="900" dirty="0"/>
              <a:t>   </a:t>
            </a:r>
            <a:r>
              <a:rPr lang="ko-KR" altLang="en-US" sz="900" dirty="0"/>
              <a:t>회원가입을 통해 간편하게 사용할 수 있다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626E17-4655-4E3A-8C0D-B7747AB2E846}"/>
              </a:ext>
            </a:extLst>
          </p:cNvPr>
          <p:cNvSpPr txBox="1"/>
          <p:nvPr/>
        </p:nvSpPr>
        <p:spPr>
          <a:xfrm>
            <a:off x="654282" y="3779912"/>
            <a:ext cx="536700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&gt; </a:t>
            </a:r>
            <a:r>
              <a:rPr lang="ko-KR" altLang="en-US" sz="900" dirty="0"/>
              <a:t>웹은 </a:t>
            </a:r>
            <a:r>
              <a:rPr lang="en-US" altLang="ko-KR" sz="900" dirty="0"/>
              <a:t>React.js</a:t>
            </a:r>
            <a:r>
              <a:rPr lang="ko-KR" altLang="en-US" sz="900" dirty="0"/>
              <a:t>를 통해 동작한다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&gt; </a:t>
            </a:r>
            <a:r>
              <a:rPr lang="ko-KR" altLang="en-US" sz="900" dirty="0"/>
              <a:t>로그인</a:t>
            </a:r>
            <a:r>
              <a:rPr lang="en-US" altLang="ko-KR" sz="900" dirty="0"/>
              <a:t>, </a:t>
            </a:r>
            <a:r>
              <a:rPr lang="ko-KR" altLang="en-US" sz="900" dirty="0"/>
              <a:t>로그아웃</a:t>
            </a:r>
            <a:r>
              <a:rPr lang="en-US" altLang="ko-KR" sz="900" dirty="0"/>
              <a:t>, </a:t>
            </a:r>
            <a:r>
              <a:rPr lang="ko-KR" altLang="en-US" sz="900" dirty="0"/>
              <a:t>회원가입</a:t>
            </a:r>
            <a:r>
              <a:rPr lang="en-US" altLang="ko-KR" sz="900" dirty="0"/>
              <a:t> </a:t>
            </a:r>
            <a:r>
              <a:rPr lang="ko-KR" altLang="en-US" sz="900" dirty="0"/>
              <a:t>기능을 </a:t>
            </a:r>
            <a:r>
              <a:rPr lang="en-US" altLang="ko-KR" sz="900" dirty="0"/>
              <a:t>Django </a:t>
            </a:r>
            <a:r>
              <a:rPr lang="ko-KR" altLang="en-US" sz="900" dirty="0"/>
              <a:t>서버의 </a:t>
            </a:r>
            <a:r>
              <a:rPr lang="en-US" altLang="ko-KR" sz="900" dirty="0"/>
              <a:t>REST framework</a:t>
            </a:r>
            <a:r>
              <a:rPr lang="ko-KR" altLang="en-US" sz="900" dirty="0"/>
              <a:t>의 </a:t>
            </a:r>
            <a:r>
              <a:rPr lang="en-US" altLang="ko-KR" sz="900" dirty="0"/>
              <a:t>API </a:t>
            </a:r>
            <a:r>
              <a:rPr lang="ko-KR" altLang="en-US" sz="900" dirty="0"/>
              <a:t>를 통해서 요청을 수행</a:t>
            </a:r>
            <a:endParaRPr lang="en-US" altLang="ko-KR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56F1FA-8615-4E0E-96A3-E341FFF0E237}"/>
              </a:ext>
            </a:extLst>
          </p:cNvPr>
          <p:cNvSpPr/>
          <p:nvPr/>
        </p:nvSpPr>
        <p:spPr>
          <a:xfrm>
            <a:off x="548680" y="971600"/>
            <a:ext cx="324036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VIP(</a:t>
            </a:r>
            <a:r>
              <a:rPr lang="en-US" altLang="ko-KR" sz="1200" dirty="0">
                <a:solidFill>
                  <a:prstClr val="black"/>
                </a:solidFill>
              </a:rPr>
              <a:t>Visual Information Protector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CE6982-DE7D-4A33-A939-C022E43C6AF3}"/>
              </a:ext>
            </a:extLst>
          </p:cNvPr>
          <p:cNvSpPr txBox="1"/>
          <p:nvPr/>
        </p:nvSpPr>
        <p:spPr>
          <a:xfrm>
            <a:off x="698933" y="2312787"/>
            <a:ext cx="2930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 Client-Server architecture</a:t>
            </a:r>
            <a:endParaRPr lang="ko-KR" altLang="en-US" sz="1400" dirty="0">
              <a:solidFill>
                <a:schemeClr val="accent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36512"/>
            <a:ext cx="6858000" cy="9142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F694C9-72CC-4516-AAE0-62294CE54C35}"/>
              </a:ext>
            </a:extLst>
          </p:cNvPr>
          <p:cNvSpPr/>
          <p:nvPr/>
        </p:nvSpPr>
        <p:spPr>
          <a:xfrm>
            <a:off x="548680" y="971600"/>
            <a:ext cx="324036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VIP(</a:t>
            </a:r>
            <a:r>
              <a:rPr lang="en-US" altLang="ko-KR" sz="1200" dirty="0">
                <a:solidFill>
                  <a:prstClr val="black"/>
                </a:solidFill>
              </a:rPr>
              <a:t>Visual Information Protector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D7FF4F-C4C6-44F5-870B-3EA89DB44A29}"/>
              </a:ext>
            </a:extLst>
          </p:cNvPr>
          <p:cNvSpPr/>
          <p:nvPr/>
        </p:nvSpPr>
        <p:spPr>
          <a:xfrm>
            <a:off x="620688" y="2288064"/>
            <a:ext cx="5688632" cy="5976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Picture 4" descr="ì¸ì¢ëíêµ ë¡ê³ ì ëí ì´ë¯¸ì§ ê²ìê²°ê³¼">
            <a:extLst>
              <a:ext uri="{FF2B5EF4-FFF2-40B4-BE49-F238E27FC236}">
                <a16:creationId xmlns:a16="http://schemas.microsoft.com/office/drawing/2014/main" id="{858A7ADF-B4B4-4C86-8CDD-CBAF12AB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867" y="263094"/>
            <a:ext cx="1600294" cy="70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604E181-AC34-4E5A-9416-B85004080D81}"/>
              </a:ext>
            </a:extLst>
          </p:cNvPr>
          <p:cNvSpPr txBox="1"/>
          <p:nvPr/>
        </p:nvSpPr>
        <p:spPr>
          <a:xfrm>
            <a:off x="689940" y="2375823"/>
            <a:ext cx="5674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accent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</a:t>
            </a:r>
            <a:r>
              <a:rPr lang="ko-KR" altLang="en-US" sz="1400" b="1" dirty="0">
                <a:solidFill>
                  <a:schemeClr val="accent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다양한 데이터를 수집 및 학습하여 저화질에서도 높은 정확도</a:t>
            </a:r>
            <a:endParaRPr lang="en-US" altLang="ko-KR" sz="1400" b="1" dirty="0">
              <a:solidFill>
                <a:schemeClr val="accent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E69646-E495-4F89-A86F-2528F22178FB}"/>
              </a:ext>
            </a:extLst>
          </p:cNvPr>
          <p:cNvSpPr txBox="1"/>
          <p:nvPr/>
        </p:nvSpPr>
        <p:spPr>
          <a:xfrm>
            <a:off x="745139" y="4203824"/>
            <a:ext cx="30880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accent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 Easy Access</a:t>
            </a:r>
          </a:p>
          <a:p>
            <a:pPr algn="just"/>
            <a:endParaRPr lang="en-US" altLang="ko-KR" sz="1400" b="1" dirty="0">
              <a:solidFill>
                <a:schemeClr val="accent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설치 없이 편리하게 웹 앱으로 이용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별도의 사용법 없이 간단하게 사용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E93BA1-C738-4B81-A7C6-C74D002CFDA4}"/>
              </a:ext>
            </a:extLst>
          </p:cNvPr>
          <p:cNvSpPr txBox="1"/>
          <p:nvPr/>
        </p:nvSpPr>
        <p:spPr>
          <a:xfrm>
            <a:off x="667825" y="7495589"/>
            <a:ext cx="564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&gt;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모자이크 처리를 제외 하고 싶은 인물의 사진을 업로드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  <a:p>
            <a:pPr algn="just"/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&gt;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패턴 인식 모델이 자동으로 인물 탐지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/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&gt;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영상 변환 시 선택된 인물이 제외된 모자이크 영상으로</a:t>
            </a:r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변환</a:t>
            </a:r>
            <a:endParaRPr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513C52-42E6-4AAF-8373-A975F46C0A6E}"/>
              </a:ext>
            </a:extLst>
          </p:cNvPr>
          <p:cNvSpPr txBox="1"/>
          <p:nvPr/>
        </p:nvSpPr>
        <p:spPr>
          <a:xfrm>
            <a:off x="745138" y="5699408"/>
            <a:ext cx="5184577" cy="381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altLang="ko-KR" sz="1400" b="1" dirty="0">
                <a:solidFill>
                  <a:schemeClr val="accent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 </a:t>
            </a:r>
            <a:r>
              <a:rPr lang="ko-KR" altLang="en-US" sz="1400" b="1" dirty="0">
                <a:solidFill>
                  <a:schemeClr val="accent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패턴인식을 통해 특정 인물 얼굴을 제외하여 모자이크 가능</a:t>
            </a:r>
            <a:endParaRPr lang="en-US" altLang="ko-KR" sz="1400" b="1" dirty="0">
              <a:solidFill>
                <a:schemeClr val="accent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2E039CDC-C117-42E1-81A4-23E9D9FFE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93"/>
          <a:stretch/>
        </p:blipFill>
        <p:spPr>
          <a:xfrm>
            <a:off x="958370" y="6138032"/>
            <a:ext cx="2363010" cy="13285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375CDBD-4872-4207-8764-FCC855139A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795"/>
          <a:stretch/>
        </p:blipFill>
        <p:spPr>
          <a:xfrm>
            <a:off x="3525588" y="6133324"/>
            <a:ext cx="2443295" cy="132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D47A47-0381-4A73-88E3-8ACE28716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992" y="2714434"/>
            <a:ext cx="2368000" cy="13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7A9AA3-5635-4B0B-A318-3144877ADF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61" t="26614" r="6571" b="12692"/>
          <a:stretch/>
        </p:blipFill>
        <p:spPr>
          <a:xfrm>
            <a:off x="3429000" y="2715210"/>
            <a:ext cx="2585488" cy="13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5D1CBD-68AB-4668-B9DA-97722A1239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450" t="12604" r="20601" b="13689"/>
          <a:stretch/>
        </p:blipFill>
        <p:spPr>
          <a:xfrm>
            <a:off x="3689230" y="4159862"/>
            <a:ext cx="2260050" cy="15125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013176" y="323528"/>
            <a:ext cx="158417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학교 로고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09" y="1"/>
            <a:ext cx="686042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F7F02D-A664-422F-BA6A-144B9ADBBD74}"/>
              </a:ext>
            </a:extLst>
          </p:cNvPr>
          <p:cNvSpPr/>
          <p:nvPr/>
        </p:nvSpPr>
        <p:spPr>
          <a:xfrm>
            <a:off x="548680" y="971600"/>
            <a:ext cx="324036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VIP(</a:t>
            </a:r>
            <a:r>
              <a:rPr lang="en-US" altLang="ko-KR" sz="1200" dirty="0">
                <a:solidFill>
                  <a:prstClr val="black"/>
                </a:solidFill>
              </a:rPr>
              <a:t>Visual Information Protector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33DD5F-D087-4679-A3EC-A5999E16EC89}"/>
              </a:ext>
            </a:extLst>
          </p:cNvPr>
          <p:cNvSpPr/>
          <p:nvPr/>
        </p:nvSpPr>
        <p:spPr>
          <a:xfrm>
            <a:off x="620688" y="2267744"/>
            <a:ext cx="5688632" cy="5976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8CD3A3-7816-4411-815A-B6551A559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F772E-6D0F-4BDA-8227-E276A70ED8C6}"/>
              </a:ext>
            </a:extLst>
          </p:cNvPr>
          <p:cNvSpPr txBox="1"/>
          <p:nvPr/>
        </p:nvSpPr>
        <p:spPr>
          <a:xfrm>
            <a:off x="836712" y="2339752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 Deep Learning architecture</a:t>
            </a:r>
            <a:endParaRPr lang="ko-KR" altLang="en-US" sz="1400" dirty="0">
              <a:solidFill>
                <a:schemeClr val="accent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9BAAA0D-DB8D-4DC0-BD11-39FE2715925A}"/>
              </a:ext>
            </a:extLst>
          </p:cNvPr>
          <p:cNvGrpSpPr/>
          <p:nvPr/>
        </p:nvGrpSpPr>
        <p:grpSpPr>
          <a:xfrm>
            <a:off x="908060" y="2700123"/>
            <a:ext cx="5175076" cy="2231917"/>
            <a:chOff x="908925" y="2641520"/>
            <a:chExt cx="5175076" cy="24690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B693FA-A3F9-4894-815A-46A23828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925" y="2641520"/>
              <a:ext cx="5175076" cy="24690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8E82A2F-8796-4FE8-A7E0-8AC06E163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880" y="4191857"/>
              <a:ext cx="870679" cy="492384"/>
            </a:xfrm>
            <a:prstGeom prst="rect">
              <a:avLst/>
            </a:prstGeom>
          </p:spPr>
        </p:pic>
      </p:grpSp>
      <p:pic>
        <p:nvPicPr>
          <p:cNvPr id="14" name="Picture 4" descr="ì¸ì¢ëíêµ ë¡ê³ ì ëí ì´ë¯¸ì§ ê²ìê²°ê³¼">
            <a:extLst>
              <a:ext uri="{FF2B5EF4-FFF2-40B4-BE49-F238E27FC236}">
                <a16:creationId xmlns:a16="http://schemas.microsoft.com/office/drawing/2014/main" id="{50A2814E-5A3C-447F-815A-5790252BD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867" y="263094"/>
            <a:ext cx="1600294" cy="70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684D197-B8AF-4934-8184-BEAEB5251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30" y="6594321"/>
            <a:ext cx="2339770" cy="147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5F51E9-4C00-4ED2-BD74-89FF3D1DB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9512" y="6594321"/>
            <a:ext cx="2422096" cy="1476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0FA027-0DAB-46D2-A682-F5703034F7AD}"/>
              </a:ext>
            </a:extLst>
          </p:cNvPr>
          <p:cNvSpPr txBox="1"/>
          <p:nvPr/>
        </p:nvSpPr>
        <p:spPr>
          <a:xfrm>
            <a:off x="836712" y="6260278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HY견고딕" panose="02030600000101010101" pitchFamily="18" charset="-127"/>
                <a:ea typeface="Noto Sans CJK KR Regular" panose="020B0500000000000000"/>
              </a:rPr>
              <a:t>&gt; </a:t>
            </a:r>
            <a:r>
              <a:rPr lang="ko-KR" altLang="en-US" sz="1400" b="1" dirty="0">
                <a:solidFill>
                  <a:schemeClr val="accent6"/>
                </a:solidFill>
                <a:latin typeface="HY견고딕" panose="02030600000101010101" pitchFamily="18" charset="-127"/>
                <a:ea typeface="Noto Sans CJK KR Regular" panose="020B0500000000000000"/>
              </a:rPr>
              <a:t>딥러닝 모델을 통해 </a:t>
            </a:r>
            <a:r>
              <a:rPr lang="ko-KR" altLang="en-US" sz="1400" b="1" dirty="0" err="1">
                <a:solidFill>
                  <a:schemeClr val="accent6"/>
                </a:solidFill>
                <a:latin typeface="HY견고딕" panose="02030600000101010101" pitchFamily="18" charset="-127"/>
                <a:ea typeface="Noto Sans CJK KR Regular" panose="020B0500000000000000"/>
              </a:rPr>
              <a:t>모자이크된</a:t>
            </a:r>
            <a:r>
              <a:rPr lang="ko-KR" altLang="en-US" sz="1400" b="1" dirty="0">
                <a:solidFill>
                  <a:schemeClr val="accent6"/>
                </a:solidFill>
                <a:latin typeface="HY견고딕" panose="02030600000101010101" pitchFamily="18" charset="-127"/>
                <a:ea typeface="Noto Sans CJK KR Regular" panose="020B0500000000000000"/>
              </a:rPr>
              <a:t> 영상</a:t>
            </a:r>
            <a:endParaRPr lang="ko-KR" altLang="en-US" sz="1400" b="1" dirty="0">
              <a:solidFill>
                <a:srgbClr val="FFC000"/>
              </a:solidFill>
              <a:ea typeface="Noto Sans CJK KR Regular" panose="020B05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E69B71-5196-49E2-877C-B5E745991BC3}"/>
              </a:ext>
            </a:extLst>
          </p:cNvPr>
          <p:cNvSpPr txBox="1"/>
          <p:nvPr/>
        </p:nvSpPr>
        <p:spPr>
          <a:xfrm>
            <a:off x="860232" y="4963408"/>
            <a:ext cx="5256584" cy="127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ko-KR" altLang="en-US" sz="1000" dirty="0"/>
              <a:t>사용자가 영상을 업로드 하고 영상 변환 요청을 하게 되면 </a:t>
            </a:r>
            <a:r>
              <a:rPr lang="en-US" altLang="ko-KR" sz="1000" dirty="0"/>
              <a:t>yolo3</a:t>
            </a:r>
            <a:r>
              <a:rPr lang="ko-KR" altLang="en-US" sz="1000" dirty="0"/>
              <a:t>로 이루어진 두 개의 딥러닝 모델을 통해 각 프레임 내의 차량 번호판 정보와 사람의 얼굴 정보를 탐지한다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이렇게 찾아낸 개인정보는 </a:t>
            </a:r>
            <a:r>
              <a:rPr lang="en-US" altLang="ko-KR" sz="1000" dirty="0"/>
              <a:t>Gaussian Blur</a:t>
            </a:r>
            <a:r>
              <a:rPr lang="ko-KR" altLang="en-US" sz="1000" dirty="0"/>
              <a:t>를 통해 해당 영상을 </a:t>
            </a:r>
            <a:r>
              <a:rPr lang="ko-KR" altLang="en-US" sz="1000" dirty="0" err="1"/>
              <a:t>마스킹</a:t>
            </a:r>
            <a:r>
              <a:rPr lang="ko-KR" altLang="en-US" sz="1000" dirty="0"/>
              <a:t> 처리하고 메인 페이지를 통해 사용자에게 </a:t>
            </a:r>
            <a:r>
              <a:rPr lang="ko-KR" altLang="en-US" sz="1000" dirty="0" err="1"/>
              <a:t>마스킹된</a:t>
            </a:r>
            <a:r>
              <a:rPr lang="ko-KR" altLang="en-US" sz="1000" dirty="0"/>
              <a:t> 영상을 보여준다</a:t>
            </a:r>
            <a:r>
              <a:rPr lang="en-US" altLang="ko-KR" sz="1000" dirty="0"/>
              <a:t>. </a:t>
            </a:r>
            <a:r>
              <a:rPr lang="ko-KR" altLang="en-US" sz="1000" dirty="0"/>
              <a:t>이때 추가적으로 사용자가 업로드한 인물 이미지가 있다면 패턴인식모델을 통해 해당 이미지의 얼굴을 인식한다</a:t>
            </a:r>
            <a:r>
              <a:rPr lang="en-US" altLang="ko-KR" sz="1000" dirty="0"/>
              <a:t>. yolo3 </a:t>
            </a:r>
            <a:r>
              <a:rPr lang="ko-KR" altLang="en-US" sz="1000" dirty="0"/>
              <a:t>얼굴인식 모델로 탐지한 얼굴정보에서 이미지를 통해 인식한 얼굴 정보를 제외하여 </a:t>
            </a:r>
            <a:r>
              <a:rPr lang="ko-KR" altLang="en-US" sz="1000" dirty="0" err="1"/>
              <a:t>마스킹</a:t>
            </a:r>
            <a:r>
              <a:rPr lang="ko-KR" altLang="en-US" sz="1000" dirty="0"/>
              <a:t> 처리된다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6857999" cy="914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ì¸ì¢ëíêµ ë¡ê³ ì ëí ì´ë¯¸ì§ ê²ìê²°ê³¼">
            <a:extLst>
              <a:ext uri="{FF2B5EF4-FFF2-40B4-BE49-F238E27FC236}">
                <a16:creationId xmlns:a16="http://schemas.microsoft.com/office/drawing/2014/main" id="{C6308869-1728-4A52-8460-49CA22399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867" y="263094"/>
            <a:ext cx="1600294" cy="70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40A2153-3AFD-498A-BA86-E2C0D0195F55}"/>
              </a:ext>
            </a:extLst>
          </p:cNvPr>
          <p:cNvSpPr/>
          <p:nvPr/>
        </p:nvSpPr>
        <p:spPr>
          <a:xfrm>
            <a:off x="548680" y="971600"/>
            <a:ext cx="324036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VIP(</a:t>
            </a:r>
            <a:r>
              <a:rPr lang="en-US" altLang="ko-KR" sz="1200" dirty="0">
                <a:solidFill>
                  <a:prstClr val="black"/>
                </a:solidFill>
              </a:rPr>
              <a:t>Visual Information Protector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45A673-E8D4-4E30-851E-F3B1EF5E1067}"/>
              </a:ext>
            </a:extLst>
          </p:cNvPr>
          <p:cNvSpPr/>
          <p:nvPr/>
        </p:nvSpPr>
        <p:spPr>
          <a:xfrm>
            <a:off x="620688" y="2267744"/>
            <a:ext cx="5688632" cy="5976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ko-KR" altLang="en-US" dirty="0"/>
          </a:p>
        </p:txBody>
      </p:sp>
      <p:pic>
        <p:nvPicPr>
          <p:cNvPr id="15" name="Picture 6" descr="CCTV VECTORì ëí ì´ë¯¸ì§ ê²ìê²°ê³¼">
            <a:extLst>
              <a:ext uri="{FF2B5EF4-FFF2-40B4-BE49-F238E27FC236}">
                <a16:creationId xmlns:a16="http://schemas.microsoft.com/office/drawing/2014/main" id="{DA4DA584-32ED-4E16-B593-00E0D5C15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25" y="2636457"/>
            <a:ext cx="1415075" cy="14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3492B2-5F89-4A25-B27C-0B7D165499F8}"/>
              </a:ext>
            </a:extLst>
          </p:cNvPr>
          <p:cNvSpPr/>
          <p:nvPr/>
        </p:nvSpPr>
        <p:spPr>
          <a:xfrm>
            <a:off x="962629" y="2697914"/>
            <a:ext cx="3474485" cy="2274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현재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CCTV,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블랙박스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개인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촬영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영상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등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사람들의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얼굴과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차량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번호판이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노출이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되고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있는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가운데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개인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정보를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보호하기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위해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해당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프로그램은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매우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유용하다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기존에는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사람이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프레임마다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일일이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수작업으로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마스킹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처리를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하였으나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해당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프로그램은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간단</a:t>
            </a:r>
            <a:r>
              <a:rPr lang="ko-KR" altLang="en-US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하게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영상을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편집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할 수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있기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때문에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사람의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시간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투자대비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일률이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뛰어나다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특히나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선택한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이미지를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마스킹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제외할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수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있는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웹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앱이므로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기존에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수작업으로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비해 효율적으로 작업이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가능하여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점차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성장하는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온라인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동영상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시장에서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막대한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수요가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기대된다</a:t>
            </a:r>
            <a:r>
              <a:rPr lang="en-US" altLang="ko-KR" sz="10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E515DF-0CF6-4DBA-B1E5-F840AE39B956}"/>
              </a:ext>
            </a:extLst>
          </p:cNvPr>
          <p:cNvGrpSpPr/>
          <p:nvPr/>
        </p:nvGrpSpPr>
        <p:grpSpPr>
          <a:xfrm>
            <a:off x="4130459" y="3995936"/>
            <a:ext cx="1818821" cy="1642194"/>
            <a:chOff x="182920" y="6012562"/>
            <a:chExt cx="3622337" cy="3270570"/>
          </a:xfrm>
        </p:grpSpPr>
        <p:pic>
          <p:nvPicPr>
            <p:cNvPr id="16" name="Picture 10" descr="ê´ë ¨ ì´ë¯¸ì§">
              <a:extLst>
                <a:ext uri="{FF2B5EF4-FFF2-40B4-BE49-F238E27FC236}">
                  <a16:creationId xmlns:a16="http://schemas.microsoft.com/office/drawing/2014/main" id="{6F08EF04-31CE-4EEC-A907-1EB0C65D7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512" y="6012562"/>
              <a:ext cx="1784235" cy="1784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ê´ë ¨ ì´ë¯¸ì§">
              <a:extLst>
                <a:ext uri="{FF2B5EF4-FFF2-40B4-BE49-F238E27FC236}">
                  <a16:creationId xmlns:a16="http://schemas.microsoft.com/office/drawing/2014/main" id="{70E05372-B9CB-4FD3-BFC4-314D9F44D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920" y="7788967"/>
              <a:ext cx="1379617" cy="1399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facebookì ëí ì´ë¯¸ì§ ê²ìê²°ê³¼">
              <a:extLst>
                <a:ext uri="{FF2B5EF4-FFF2-40B4-BE49-F238E27FC236}">
                  <a16:creationId xmlns:a16="http://schemas.microsoft.com/office/drawing/2014/main" id="{6933EC8E-3BE7-4185-B406-53BA04A741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397" y="7769736"/>
              <a:ext cx="2017860" cy="1513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E2F7F9-1FFA-45DA-A8C9-F9823AA4DF40}"/>
              </a:ext>
            </a:extLst>
          </p:cNvPr>
          <p:cNvSpPr txBox="1"/>
          <p:nvPr/>
        </p:nvSpPr>
        <p:spPr>
          <a:xfrm>
            <a:off x="836712" y="2339752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sz="1400" dirty="0">
                <a:solidFill>
                  <a:schemeClr val="accent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3A6BC7-3F96-46AD-BFF5-9916AF49B9E5}"/>
              </a:ext>
            </a:extLst>
          </p:cNvPr>
          <p:cNvSpPr/>
          <p:nvPr/>
        </p:nvSpPr>
        <p:spPr>
          <a:xfrm>
            <a:off x="979164" y="6084168"/>
            <a:ext cx="4971680" cy="153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영상 미디어 시대인만큼 </a:t>
            </a:r>
            <a:r>
              <a:rPr lang="en-US" altLang="ko-KR" sz="1000" kern="0" dirty="0">
                <a:solidFill>
                  <a:srgbClr val="000000"/>
                </a:solidFill>
                <a:latin typeface="굴림" panose="020B0600000101010101" pitchFamily="50" charset="-127"/>
              </a:rPr>
              <a:t>CCTV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뿐만 아니라 많은 영상들이 거리에서 촬영되고 있는데 이때 의도치 않게 다른 사람들의 개인정보를 침해하는 상황이 많이 발생하고 있다</a:t>
            </a:r>
            <a:r>
              <a:rPr lang="en-US" altLang="ko-KR" sz="1000" kern="0" dirty="0">
                <a:solidFill>
                  <a:srgbClr val="000000"/>
                </a:solidFill>
                <a:latin typeface="굴림" panose="020B0600000101010101" pitchFamily="50" charset="-127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그에 따라 많은 영상 제작자들이 영상 내 사람의 얼굴이나 차량번호판을 모자이크 해주지만 일반인들은 할 줄 모르거나 귀찮기 때문에 잘 하지 않아 다른 사람의 개인정보를 침해하는 일이 발생한다</a:t>
            </a:r>
            <a:r>
              <a:rPr lang="en-US" altLang="ko-KR" sz="1000" kern="0" dirty="0">
                <a:solidFill>
                  <a:srgbClr val="000000"/>
                </a:solidFill>
                <a:latin typeface="굴림" panose="020B0600000101010101" pitchFamily="50" charset="-127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이런 것을 해결하고자 개발된 </a:t>
            </a:r>
            <a:r>
              <a:rPr lang="en-US" altLang="ko-KR" sz="1000" kern="0" dirty="0">
                <a:solidFill>
                  <a:srgbClr val="000000"/>
                </a:solidFill>
                <a:latin typeface="굴림" panose="020B0600000101010101" pitchFamily="50" charset="-127"/>
              </a:rPr>
              <a:t>VIP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는 접근성이 뛰어나고 편리하기 때문에 이와 같은 개인정보 침해를 줄일 수 있을 것이다</a:t>
            </a:r>
            <a:r>
              <a:rPr lang="en-US" altLang="ko-KR" sz="1000" kern="0" dirty="0">
                <a:solidFill>
                  <a:srgbClr val="000000"/>
                </a:solidFill>
                <a:latin typeface="굴림" panose="020B0600000101010101" pitchFamily="50" charset="-127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FD8F40-1811-4591-BCEB-43940C0BACBB}"/>
              </a:ext>
            </a:extLst>
          </p:cNvPr>
          <p:cNvSpPr txBox="1"/>
          <p:nvPr/>
        </p:nvSpPr>
        <p:spPr>
          <a:xfrm>
            <a:off x="836712" y="5776391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sz="1400" dirty="0">
                <a:solidFill>
                  <a:schemeClr val="accent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사회적 효과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548</Words>
  <Application>Microsoft Office PowerPoint</Application>
  <PresentationFormat>화면 슬라이드 쇼(4:3)</PresentationFormat>
  <Paragraphs>46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HY견고딕</vt:lpstr>
      <vt:lpstr>HY중고딕</vt:lpstr>
      <vt:lpstr>Noto Sans CJK KR Regular</vt:lpstr>
      <vt:lpstr>굴림</vt:lpstr>
      <vt:lpstr>맑은 고딕</vt:lpstr>
      <vt:lpstr>새굴림</vt:lpstr>
      <vt:lpstr>Arial</vt:lpstr>
      <vt:lpstr>Calibri</vt:lpstr>
      <vt:lpstr>Office 테마</vt:lpstr>
      <vt:lpstr>PowerPoint 프레젠테이션</vt:lpstr>
      <vt:lpstr>PowerPoint 프레젠테이션</vt:lpstr>
      <vt:lpstr>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ETNEWS</dc:creator>
  <cp:lastModifiedBy>joo youngjoon</cp:lastModifiedBy>
  <cp:revision>63</cp:revision>
  <dcterms:created xsi:type="dcterms:W3CDTF">2019-10-10T09:38:22Z</dcterms:created>
  <dcterms:modified xsi:type="dcterms:W3CDTF">2019-11-07T05:59:31Z</dcterms:modified>
</cp:coreProperties>
</file>